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C7E4-4079-4FBE-A86A-65A42FBB3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8652-A4ED-4B17-94EA-1BA802974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A2CC4-1305-4C24-BFF6-8FC49031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DDB94-C9DF-49CB-85AF-7BB9F1A01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AAEB0-0A2B-4C3B-9050-26786BDC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6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DBC5D-06E7-4914-8BD1-6EEB80484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33C3C-0E9E-40FB-AF7D-A6E3CD32C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96626-3EB3-4240-B420-076DDE4F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AA46A-CCE6-4D22-B540-9516E8C1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4F84D-4E70-43A3-8047-3F3221CB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29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BABE5D-DC8D-490E-9378-6E498A2F2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4E341-F554-4086-9AB2-D21E44542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CD815-4A2F-4BF0-B62E-BA1474FB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FBEB3-B442-4403-BB8B-90AD313E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9BAA-4922-45F3-B95B-3D857034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7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1C8D5-0A3B-41DA-9C00-293B9086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ECE9A-162E-42BD-B347-4C866F19B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D9BA2-0108-41B0-9B12-706EC13B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0C3C6-A29F-490D-8582-08B064C8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D846F-663C-4893-8D13-8FC60BF0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5E816-9C38-4966-B787-3FE077C0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0607C-F9A4-4931-AC8C-0EB58963A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0A409-89EF-4FAA-B423-61472AB5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09B05-5EF9-4B5E-B9A1-44634B6B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5971A-FE22-476D-95E7-B8F07438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4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FBB5-857B-41D5-8F12-6EAA5F47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2501-AD9E-4B8D-9875-984FDDB4E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3D574-7737-49CC-A48E-B4EB83BDE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6D7D3-3ABA-4971-BBB3-D7CA985F8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AC194-A39C-4ADB-AF36-F50FED0A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A0DA5-4495-4389-A73C-91752550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6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CA8A-274A-4CFD-BA33-89B4EE44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F2176-63D8-4848-B1F0-600C6B7FB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E083D-1853-4882-8198-5330527DE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A60BFF-A9AE-411C-8DD4-40BDE8618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D6BAA-07A2-4678-AB53-8FE2CBD3D1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DB6F35-60E5-418C-ACC5-335BABFD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A44882-1415-4E37-BC55-A67F4658D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DAB4C0-ED18-4EC9-B4C7-01FBC3F19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7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99E6E-9F99-4C9B-B598-29C7FEB4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4F0018-CA5F-4020-AA89-74480863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2886E-02A6-47AB-B697-1462DB7A6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3D97B9-8D2F-4DA6-AA8D-772D3149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7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AA54FC-D487-4AE3-B6D1-25E60A0A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174B2-CB95-4F4C-A9B2-F761E1C0F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F6E44-C00F-4D5A-AD91-36CAF6CA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3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66EC-F6BF-4BDB-BF1D-EA5D3F4A4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1EEE7-0CF0-474D-83C9-A9006419D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EBFE3-3725-4C47-B901-7D0E8476C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64A71-A691-473D-85FE-BD4BEB3E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BB801-AA26-4797-81CB-F56B8B61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464A4-B2A0-4ED0-B5F7-CEF9D963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62A0-9D32-40AB-86A1-91213F3A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A4824-DB64-40EF-8D5B-B46DBD759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77FAE-5C85-4389-A878-2ED09CDD2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A48C5-F2D5-44A4-914F-DA94317A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75152-2C7E-4BB3-8372-29DB39974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C565A-2147-42CA-A097-78729B0C7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6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448E1-C0F2-4F1D-ACCF-412D9188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6D153-BFA7-4470-9C01-F458DFFA4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C31C1-6580-45A1-8253-0A180EB94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55F9-3DF0-4F19-8432-8A397E77E68E}" type="datetimeFigureOut">
              <a:rPr lang="en-US" smtClean="0"/>
              <a:t>7/17/2019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C1587-0DF8-4A1E-9838-EEFCF8F10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E6412-1383-46CE-B8BB-33DB2D88C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5C376-8ED0-48C9-B4BE-46EE9EE7A9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6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D5278-D58C-4926-BC1B-2CF8ABC1B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2019 Health Map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F9A32-5ABE-4779-A4C2-50E7E70430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[Insert your child’s name]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1C247FD-29AC-4724-A6AA-0160CF286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164" y="5214730"/>
            <a:ext cx="1643270" cy="164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9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F958-F29F-4BDC-99DF-9FF8D937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8" y="138429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Growth Chart </a:t>
            </a:r>
            <a:r>
              <a:rPr lang="en-US" b="1" dirty="0"/>
              <a:t>(1 kg = 2.2046 lb)</a:t>
            </a:r>
            <a:endParaRPr lang="en-US" b="1" dirty="0"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E37457-2AD9-457D-9CEE-A68AFD10C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165" y="5214730"/>
            <a:ext cx="1643270" cy="1643270"/>
          </a:xfr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C42E94F-F9E4-40AB-849E-5E7052B85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304602"/>
              </p:ext>
            </p:extLst>
          </p:nvPr>
        </p:nvGraphicFramePr>
        <p:xfrm>
          <a:off x="1504455" y="1677436"/>
          <a:ext cx="8583488" cy="37033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145872">
                  <a:extLst>
                    <a:ext uri="{9D8B030D-6E8A-4147-A177-3AD203B41FA5}">
                      <a16:colId xmlns:a16="http://schemas.microsoft.com/office/drawing/2014/main" val="4161440110"/>
                    </a:ext>
                  </a:extLst>
                </a:gridCol>
                <a:gridCol w="2145872">
                  <a:extLst>
                    <a:ext uri="{9D8B030D-6E8A-4147-A177-3AD203B41FA5}">
                      <a16:colId xmlns:a16="http://schemas.microsoft.com/office/drawing/2014/main" val="3666164855"/>
                    </a:ext>
                  </a:extLst>
                </a:gridCol>
                <a:gridCol w="2145872">
                  <a:extLst>
                    <a:ext uri="{9D8B030D-6E8A-4147-A177-3AD203B41FA5}">
                      <a16:colId xmlns:a16="http://schemas.microsoft.com/office/drawing/2014/main" val="2753307392"/>
                    </a:ext>
                  </a:extLst>
                </a:gridCol>
                <a:gridCol w="2145872">
                  <a:extLst>
                    <a:ext uri="{9D8B030D-6E8A-4147-A177-3AD203B41FA5}">
                      <a16:colId xmlns:a16="http://schemas.microsoft.com/office/drawing/2014/main" val="2572862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5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24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686072"/>
                  </a:ext>
                </a:extLst>
              </a:tr>
              <a:tr h="202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67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687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89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169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883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08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3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95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F958-F29F-4BDC-99DF-9FF8D937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8" y="138429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cs typeface="Arial" panose="020B0604020202020204" pitchFamily="34" charset="0"/>
              </a:rPr>
              <a:t>Important Lab 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E37457-2AD9-457D-9CEE-A68AFD10C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165" y="5214730"/>
            <a:ext cx="1643270" cy="1643270"/>
          </a:xfr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07A3ECD-BD73-4612-8D33-47CBF8B49887}"/>
              </a:ext>
            </a:extLst>
          </p:cNvPr>
          <p:cNvGraphicFramePr>
            <a:graphicFrameLocks noGrp="1"/>
          </p:cNvGraphicFramePr>
          <p:nvPr/>
        </p:nvGraphicFramePr>
        <p:xfrm>
          <a:off x="1499456" y="1670105"/>
          <a:ext cx="8583488" cy="37033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145872">
                  <a:extLst>
                    <a:ext uri="{9D8B030D-6E8A-4147-A177-3AD203B41FA5}">
                      <a16:colId xmlns:a16="http://schemas.microsoft.com/office/drawing/2014/main" val="4161440110"/>
                    </a:ext>
                  </a:extLst>
                </a:gridCol>
                <a:gridCol w="2145872">
                  <a:extLst>
                    <a:ext uri="{9D8B030D-6E8A-4147-A177-3AD203B41FA5}">
                      <a16:colId xmlns:a16="http://schemas.microsoft.com/office/drawing/2014/main" val="3666164855"/>
                    </a:ext>
                  </a:extLst>
                </a:gridCol>
                <a:gridCol w="2145872">
                  <a:extLst>
                    <a:ext uri="{9D8B030D-6E8A-4147-A177-3AD203B41FA5}">
                      <a16:colId xmlns:a16="http://schemas.microsoft.com/office/drawing/2014/main" val="2753307392"/>
                    </a:ext>
                  </a:extLst>
                </a:gridCol>
                <a:gridCol w="2145872">
                  <a:extLst>
                    <a:ext uri="{9D8B030D-6E8A-4147-A177-3AD203B41FA5}">
                      <a16:colId xmlns:a16="http://schemas.microsoft.com/office/drawing/2014/main" val="25728626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 Value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Lab Value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5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24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686072"/>
                  </a:ext>
                </a:extLst>
              </a:tr>
              <a:tr h="202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67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687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9891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169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883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008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34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42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E37457-2AD9-457D-9CEE-A68AFD10C0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165" y="5214730"/>
            <a:ext cx="1643270" cy="1643270"/>
          </a:xfrm>
        </p:spPr>
      </p:pic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C886B7A5-B12C-4F32-9C8D-38F4920066FF}"/>
              </a:ext>
            </a:extLst>
          </p:cNvPr>
          <p:cNvSpPr/>
          <p:nvPr/>
        </p:nvSpPr>
        <p:spPr>
          <a:xfrm>
            <a:off x="10164417" y="374169"/>
            <a:ext cx="249561" cy="303517"/>
          </a:xfrm>
          <a:prstGeom prst="star5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3468293-17BA-4B05-8D1A-42A90327BA07}"/>
              </a:ext>
            </a:extLst>
          </p:cNvPr>
          <p:cNvSpPr txBox="1"/>
          <p:nvPr/>
        </p:nvSpPr>
        <p:spPr>
          <a:xfrm>
            <a:off x="10485986" y="374170"/>
            <a:ext cx="1584176" cy="551433"/>
          </a:xfrm>
          <a:prstGeom prst="rect">
            <a:avLst/>
          </a:prstGeom>
          <a:noFill/>
        </p:spPr>
        <p:txBody>
          <a:bodyPr wrap="square" lIns="72000" tIns="0" rIns="0" bIns="0" rtlCol="0">
            <a:noAutofit/>
          </a:bodyPr>
          <a:lstStyle/>
          <a:p>
            <a:pPr>
              <a:spcBef>
                <a:spcPts val="1200"/>
              </a:spcBef>
              <a:buClr>
                <a:schemeClr val="bg2"/>
              </a:buClr>
            </a:pPr>
            <a:r>
              <a:rPr lang="en-US" sz="1600" dirty="0"/>
              <a:t>= sudden 101+ fever</a:t>
            </a:r>
          </a:p>
          <a:p>
            <a:pPr>
              <a:spcBef>
                <a:spcPts val="1200"/>
              </a:spcBef>
              <a:buClr>
                <a:schemeClr val="bg2"/>
              </a:buClr>
            </a:pPr>
            <a:endParaRPr lang="en-US" sz="1600" dirty="0"/>
          </a:p>
          <a:p>
            <a:pPr>
              <a:spcBef>
                <a:spcPts val="1200"/>
              </a:spcBef>
              <a:buClr>
                <a:schemeClr val="bg2"/>
              </a:buClr>
            </a:pPr>
            <a:endParaRPr lang="en-US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19C837-4D3C-4A4E-9C93-B2ACE5A19895}"/>
              </a:ext>
            </a:extLst>
          </p:cNvPr>
          <p:cNvSpPr txBox="1"/>
          <p:nvPr/>
        </p:nvSpPr>
        <p:spPr>
          <a:xfrm>
            <a:off x="5462427" y="1793506"/>
            <a:ext cx="1824979" cy="455736"/>
          </a:xfrm>
          <a:prstGeom prst="rect">
            <a:avLst/>
          </a:prstGeom>
          <a:noFill/>
        </p:spPr>
        <p:txBody>
          <a:bodyPr wrap="square" lIns="72000" tIns="0" rIns="0" bIns="0" rtlCol="0">
            <a:noAutofit/>
          </a:bodyPr>
          <a:lstStyle/>
          <a:p>
            <a:pPr>
              <a:spcBef>
                <a:spcPts val="1200"/>
              </a:spcBef>
              <a:buClr>
                <a:schemeClr val="bg2"/>
              </a:buClr>
            </a:pPr>
            <a:r>
              <a:rPr lang="en-US" sz="1400" i="1" dirty="0"/>
              <a:t>List symptoms here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47391CE-4F25-4468-A0BC-BA3E2C0AD719}"/>
              </a:ext>
            </a:extLst>
          </p:cNvPr>
          <p:cNvSpPr txBox="1"/>
          <p:nvPr/>
        </p:nvSpPr>
        <p:spPr>
          <a:xfrm>
            <a:off x="5533564" y="2246105"/>
            <a:ext cx="1431218" cy="1176758"/>
          </a:xfrm>
          <a:prstGeom prst="rect">
            <a:avLst/>
          </a:prstGeom>
          <a:solidFill>
            <a:schemeClr val="tx1">
              <a:lumMod val="40000"/>
              <a:lumOff val="60000"/>
              <a:alpha val="33000"/>
            </a:schemeClr>
          </a:solidFill>
        </p:spPr>
        <p:txBody>
          <a:bodyPr wrap="square" lIns="72000" tIns="0" rIns="0" bIns="0" rtlCol="0">
            <a:noAutofit/>
          </a:bodyPr>
          <a:lstStyle/>
          <a:p>
            <a:pPr>
              <a:spcBef>
                <a:spcPts val="1200"/>
              </a:spcBef>
              <a:buClr>
                <a:schemeClr val="bg2"/>
              </a:buClr>
            </a:pPr>
            <a:r>
              <a:rPr lang="en-US" sz="1400" dirty="0"/>
              <a:t>List medicines prescribed and duration of symptoms here</a:t>
            </a:r>
          </a:p>
          <a:p>
            <a:pPr>
              <a:spcBef>
                <a:spcPts val="1200"/>
              </a:spcBef>
              <a:buClr>
                <a:schemeClr val="bg2"/>
              </a:buClr>
            </a:pPr>
            <a:endParaRPr lang="en-US" sz="1400" dirty="0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B3F6E8E-8633-48FE-BCD1-83F9A79215D2}"/>
              </a:ext>
            </a:extLst>
          </p:cNvPr>
          <p:cNvGrpSpPr/>
          <p:nvPr/>
        </p:nvGrpSpPr>
        <p:grpSpPr>
          <a:xfrm>
            <a:off x="317500" y="1297721"/>
            <a:ext cx="10328496" cy="2443667"/>
            <a:chOff x="317500" y="1297721"/>
            <a:chExt cx="10328496" cy="24436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82E7107-457A-4351-B7B4-25382C3A2C64}"/>
                </a:ext>
              </a:extLst>
            </p:cNvPr>
            <p:cNvCxnSpPr>
              <a:cxnSpLocks/>
            </p:cNvCxnSpPr>
            <p:nvPr/>
          </p:nvCxnSpPr>
          <p:spPr>
            <a:xfrm>
              <a:off x="317500" y="2148340"/>
              <a:ext cx="10328496" cy="0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3741767-42CF-4F03-8502-EDD523D89624}"/>
                </a:ext>
              </a:extLst>
            </p:cNvPr>
            <p:cNvSpPr txBox="1"/>
            <p:nvPr/>
          </p:nvSpPr>
          <p:spPr>
            <a:xfrm>
              <a:off x="776537" y="1308875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Jan 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5064217-86FE-4B6E-86B8-80D1AF538F11}"/>
                </a:ext>
              </a:extLst>
            </p:cNvPr>
            <p:cNvSpPr txBox="1"/>
            <p:nvPr/>
          </p:nvSpPr>
          <p:spPr>
            <a:xfrm>
              <a:off x="2369773" y="1297721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Feb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0540FA6-832A-4593-8533-F36F578A0751}"/>
                </a:ext>
              </a:extLst>
            </p:cNvPr>
            <p:cNvSpPr txBox="1"/>
            <p:nvPr/>
          </p:nvSpPr>
          <p:spPr>
            <a:xfrm>
              <a:off x="4177683" y="1308875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Mar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C020C9B-DF0C-40DF-8F4D-88554FB5E9ED}"/>
                </a:ext>
              </a:extLst>
            </p:cNvPr>
            <p:cNvSpPr txBox="1"/>
            <p:nvPr/>
          </p:nvSpPr>
          <p:spPr>
            <a:xfrm>
              <a:off x="5873532" y="1310974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Apr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E9D9DEB-D73A-4A90-876F-6099E9CAA810}"/>
                </a:ext>
              </a:extLst>
            </p:cNvPr>
            <p:cNvSpPr txBox="1"/>
            <p:nvPr/>
          </p:nvSpPr>
          <p:spPr>
            <a:xfrm>
              <a:off x="7727047" y="1329474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May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003ED4F-61FD-455F-80F5-345D46E36B10}"/>
                </a:ext>
              </a:extLst>
            </p:cNvPr>
            <p:cNvSpPr txBox="1"/>
            <p:nvPr/>
          </p:nvSpPr>
          <p:spPr>
            <a:xfrm>
              <a:off x="9709893" y="1340836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Jun 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6C88566-5590-404B-854D-94642EF53D5C}"/>
                </a:ext>
              </a:extLst>
            </p:cNvPr>
            <p:cNvCxnSpPr>
              <a:cxnSpLocks/>
            </p:cNvCxnSpPr>
            <p:nvPr/>
          </p:nvCxnSpPr>
          <p:spPr>
            <a:xfrm>
              <a:off x="1831437" y="1400856"/>
              <a:ext cx="0" cy="2340532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521CD5A-B266-4348-96BF-1361E90BFA03}"/>
                </a:ext>
              </a:extLst>
            </p:cNvPr>
            <p:cNvCxnSpPr>
              <a:cxnSpLocks/>
            </p:cNvCxnSpPr>
            <p:nvPr/>
          </p:nvCxnSpPr>
          <p:spPr>
            <a:xfrm>
              <a:off x="3553240" y="1414108"/>
              <a:ext cx="0" cy="2268524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1812521-0FDD-43E1-9A8C-7B8AE852C82F}"/>
                </a:ext>
              </a:extLst>
            </p:cNvPr>
            <p:cNvCxnSpPr>
              <a:cxnSpLocks/>
            </p:cNvCxnSpPr>
            <p:nvPr/>
          </p:nvCxnSpPr>
          <p:spPr>
            <a:xfrm>
              <a:off x="5310048" y="1391356"/>
              <a:ext cx="0" cy="2340532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4D3AA76-3F8C-4392-9FDD-99CF6099EEDA}"/>
                </a:ext>
              </a:extLst>
            </p:cNvPr>
            <p:cNvCxnSpPr>
              <a:cxnSpLocks/>
            </p:cNvCxnSpPr>
            <p:nvPr/>
          </p:nvCxnSpPr>
          <p:spPr>
            <a:xfrm>
              <a:off x="7163564" y="1391356"/>
              <a:ext cx="0" cy="2340532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435F525-B910-464D-B625-43CDC0441E59}"/>
                </a:ext>
              </a:extLst>
            </p:cNvPr>
            <p:cNvCxnSpPr>
              <a:cxnSpLocks/>
            </p:cNvCxnSpPr>
            <p:nvPr/>
          </p:nvCxnSpPr>
          <p:spPr>
            <a:xfrm>
              <a:off x="8953301" y="1391356"/>
              <a:ext cx="0" cy="2340532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itle 1">
            <a:extLst>
              <a:ext uri="{FF2B5EF4-FFF2-40B4-BE49-F238E27FC236}">
                <a16:creationId xmlns:a16="http://schemas.microsoft.com/office/drawing/2014/main" id="{7EE5BC23-73A0-4320-9BD3-85D9116BA39D}"/>
              </a:ext>
            </a:extLst>
          </p:cNvPr>
          <p:cNvSpPr txBox="1">
            <a:spLocks/>
          </p:cNvSpPr>
          <p:nvPr/>
        </p:nvSpPr>
        <p:spPr>
          <a:xfrm>
            <a:off x="337173" y="-1198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cs typeface="Arial" panose="020B0604020202020204" pitchFamily="34" charset="0"/>
              </a:rPr>
              <a:t>Illness Tracker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48BBCE-1A6D-4E0E-B8A5-0129EFF07481}"/>
              </a:ext>
            </a:extLst>
          </p:cNvPr>
          <p:cNvSpPr txBox="1"/>
          <p:nvPr/>
        </p:nvSpPr>
        <p:spPr>
          <a:xfrm>
            <a:off x="1922019" y="1770767"/>
            <a:ext cx="1824979" cy="455736"/>
          </a:xfrm>
          <a:prstGeom prst="rect">
            <a:avLst/>
          </a:prstGeom>
          <a:noFill/>
        </p:spPr>
        <p:txBody>
          <a:bodyPr wrap="square" lIns="72000" tIns="0" rIns="0" bIns="0" rtlCol="0">
            <a:noAutofit/>
          </a:bodyPr>
          <a:lstStyle/>
          <a:p>
            <a:pPr>
              <a:spcBef>
                <a:spcPts val="1200"/>
              </a:spcBef>
              <a:buClr>
                <a:schemeClr val="bg2"/>
              </a:buClr>
            </a:pPr>
            <a:r>
              <a:rPr lang="en-US" sz="1400" i="1" dirty="0"/>
              <a:t>List symptoms here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0920826-7187-49E8-ACCA-F05B591A897D}"/>
              </a:ext>
            </a:extLst>
          </p:cNvPr>
          <p:cNvSpPr txBox="1"/>
          <p:nvPr/>
        </p:nvSpPr>
        <p:spPr>
          <a:xfrm>
            <a:off x="1976522" y="2232455"/>
            <a:ext cx="1431218" cy="1176758"/>
          </a:xfrm>
          <a:prstGeom prst="rect">
            <a:avLst/>
          </a:prstGeom>
          <a:solidFill>
            <a:schemeClr val="tx1">
              <a:lumMod val="40000"/>
              <a:lumOff val="60000"/>
              <a:alpha val="33000"/>
            </a:schemeClr>
          </a:solidFill>
        </p:spPr>
        <p:txBody>
          <a:bodyPr wrap="square" lIns="72000" tIns="0" rIns="0" bIns="0" rtlCol="0">
            <a:noAutofit/>
          </a:bodyPr>
          <a:lstStyle/>
          <a:p>
            <a:pPr>
              <a:spcBef>
                <a:spcPts val="1200"/>
              </a:spcBef>
              <a:buClr>
                <a:schemeClr val="bg2"/>
              </a:buClr>
            </a:pPr>
            <a:r>
              <a:rPr lang="en-US" sz="1400" dirty="0"/>
              <a:t>List medicines prescribed and duration of symptoms here</a:t>
            </a:r>
          </a:p>
          <a:p>
            <a:pPr>
              <a:spcBef>
                <a:spcPts val="1200"/>
              </a:spcBef>
              <a:buClr>
                <a:schemeClr val="bg2"/>
              </a:buClr>
            </a:pPr>
            <a:endParaRPr lang="en-US" sz="1400" dirty="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7B2D108-CE2B-4A5D-A382-B80867DA589A}"/>
              </a:ext>
            </a:extLst>
          </p:cNvPr>
          <p:cNvGrpSpPr/>
          <p:nvPr/>
        </p:nvGrpSpPr>
        <p:grpSpPr>
          <a:xfrm>
            <a:off x="298179" y="3968565"/>
            <a:ext cx="10328496" cy="2443667"/>
            <a:chOff x="317500" y="1297721"/>
            <a:chExt cx="10328496" cy="2443667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0EC16E0-8ED4-4F66-ACA3-0CAC3711BD00}"/>
                </a:ext>
              </a:extLst>
            </p:cNvPr>
            <p:cNvCxnSpPr>
              <a:cxnSpLocks/>
            </p:cNvCxnSpPr>
            <p:nvPr/>
          </p:nvCxnSpPr>
          <p:spPr>
            <a:xfrm>
              <a:off x="317500" y="2148340"/>
              <a:ext cx="10328496" cy="0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F36E146-B66C-4246-89C2-99B39F613F23}"/>
                </a:ext>
              </a:extLst>
            </p:cNvPr>
            <p:cNvSpPr txBox="1"/>
            <p:nvPr/>
          </p:nvSpPr>
          <p:spPr>
            <a:xfrm>
              <a:off x="776537" y="1308875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July 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F30C2FA-98D9-49CF-A5CA-160715CD4FDE}"/>
                </a:ext>
              </a:extLst>
            </p:cNvPr>
            <p:cNvSpPr txBox="1"/>
            <p:nvPr/>
          </p:nvSpPr>
          <p:spPr>
            <a:xfrm>
              <a:off x="2369773" y="1297721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Aug 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8106504-3EC1-472D-9188-377B5B123E28}"/>
                </a:ext>
              </a:extLst>
            </p:cNvPr>
            <p:cNvSpPr txBox="1"/>
            <p:nvPr/>
          </p:nvSpPr>
          <p:spPr>
            <a:xfrm>
              <a:off x="4177683" y="1308875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Sept 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F10BF63-137E-4F65-AA77-A8D362B2F109}"/>
                </a:ext>
              </a:extLst>
            </p:cNvPr>
            <p:cNvSpPr txBox="1"/>
            <p:nvPr/>
          </p:nvSpPr>
          <p:spPr>
            <a:xfrm>
              <a:off x="5873532" y="1310974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Oct 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66E31FD-A986-475D-89D1-6CA094BE27DD}"/>
                </a:ext>
              </a:extLst>
            </p:cNvPr>
            <p:cNvSpPr txBox="1"/>
            <p:nvPr/>
          </p:nvSpPr>
          <p:spPr>
            <a:xfrm>
              <a:off x="7727047" y="1329474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Nov 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08C6047-E129-4116-B2EA-E346291975FE}"/>
                </a:ext>
              </a:extLst>
            </p:cNvPr>
            <p:cNvSpPr txBox="1"/>
            <p:nvPr/>
          </p:nvSpPr>
          <p:spPr>
            <a:xfrm>
              <a:off x="9709893" y="1340836"/>
              <a:ext cx="936103" cy="551433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noAutofit/>
            </a:bodyPr>
            <a:lstStyle/>
            <a:p>
              <a:pPr>
                <a:spcBef>
                  <a:spcPts val="1200"/>
                </a:spcBef>
                <a:buClr>
                  <a:schemeClr val="bg2"/>
                </a:buClr>
              </a:pPr>
              <a:r>
                <a:rPr lang="en-US" sz="1600" b="1" dirty="0"/>
                <a:t>Dec </a:t>
              </a:r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EF8071A-F6C2-4BAE-8B1B-D2119B7DAAB3}"/>
                </a:ext>
              </a:extLst>
            </p:cNvPr>
            <p:cNvCxnSpPr>
              <a:cxnSpLocks/>
            </p:cNvCxnSpPr>
            <p:nvPr/>
          </p:nvCxnSpPr>
          <p:spPr>
            <a:xfrm>
              <a:off x="1831437" y="1400856"/>
              <a:ext cx="0" cy="2340532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1A7ECF6-AE74-4EC0-81C4-515FE7F36524}"/>
                </a:ext>
              </a:extLst>
            </p:cNvPr>
            <p:cNvCxnSpPr>
              <a:cxnSpLocks/>
            </p:cNvCxnSpPr>
            <p:nvPr/>
          </p:nvCxnSpPr>
          <p:spPr>
            <a:xfrm>
              <a:off x="3553240" y="1414108"/>
              <a:ext cx="0" cy="2268524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FF3A635-C700-4FD2-9BEC-AED2AB2CF4EB}"/>
                </a:ext>
              </a:extLst>
            </p:cNvPr>
            <p:cNvCxnSpPr>
              <a:cxnSpLocks/>
            </p:cNvCxnSpPr>
            <p:nvPr/>
          </p:nvCxnSpPr>
          <p:spPr>
            <a:xfrm>
              <a:off x="5310048" y="1391356"/>
              <a:ext cx="0" cy="2340532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CD22663-B7FF-4E56-B06E-B5E5522990AF}"/>
                </a:ext>
              </a:extLst>
            </p:cNvPr>
            <p:cNvCxnSpPr>
              <a:cxnSpLocks/>
            </p:cNvCxnSpPr>
            <p:nvPr/>
          </p:nvCxnSpPr>
          <p:spPr>
            <a:xfrm>
              <a:off x="7163564" y="1391356"/>
              <a:ext cx="0" cy="2340532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96740E6-E0CB-4C48-8851-AF661F72F8B9}"/>
                </a:ext>
              </a:extLst>
            </p:cNvPr>
            <p:cNvCxnSpPr>
              <a:cxnSpLocks/>
            </p:cNvCxnSpPr>
            <p:nvPr/>
          </p:nvCxnSpPr>
          <p:spPr>
            <a:xfrm>
              <a:off x="8953301" y="1391356"/>
              <a:ext cx="0" cy="2340532"/>
            </a:xfrm>
            <a:prstGeom prst="line">
              <a:avLst/>
            </a:prstGeom>
            <a:ln cap="sq">
              <a:solidFill>
                <a:schemeClr val="accent5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12EDDCB8-B938-4655-A168-9FADE7D3B9AD}"/>
              </a:ext>
            </a:extLst>
          </p:cNvPr>
          <p:cNvSpPr txBox="1"/>
          <p:nvPr/>
        </p:nvSpPr>
        <p:spPr>
          <a:xfrm>
            <a:off x="3665632" y="4488872"/>
            <a:ext cx="1824979" cy="455736"/>
          </a:xfrm>
          <a:prstGeom prst="rect">
            <a:avLst/>
          </a:prstGeom>
          <a:noFill/>
        </p:spPr>
        <p:txBody>
          <a:bodyPr wrap="square" lIns="72000" tIns="0" rIns="0" bIns="0" rtlCol="0">
            <a:noAutofit/>
          </a:bodyPr>
          <a:lstStyle/>
          <a:p>
            <a:pPr>
              <a:spcBef>
                <a:spcPts val="1200"/>
              </a:spcBef>
              <a:buClr>
                <a:schemeClr val="bg2"/>
              </a:buClr>
            </a:pPr>
            <a:r>
              <a:rPr lang="en-US" sz="1400" i="1" dirty="0"/>
              <a:t>List symptoms here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58C2F180-5F02-4B2E-89CB-CA39F03ECA0A}"/>
              </a:ext>
            </a:extLst>
          </p:cNvPr>
          <p:cNvSpPr txBox="1"/>
          <p:nvPr/>
        </p:nvSpPr>
        <p:spPr>
          <a:xfrm>
            <a:off x="3725836" y="4960746"/>
            <a:ext cx="1431218" cy="1176758"/>
          </a:xfrm>
          <a:prstGeom prst="rect">
            <a:avLst/>
          </a:prstGeom>
          <a:solidFill>
            <a:schemeClr val="tx1">
              <a:lumMod val="40000"/>
              <a:lumOff val="60000"/>
              <a:alpha val="33000"/>
            </a:schemeClr>
          </a:solidFill>
        </p:spPr>
        <p:txBody>
          <a:bodyPr wrap="square" lIns="72000" tIns="0" rIns="0" bIns="0" rtlCol="0">
            <a:noAutofit/>
          </a:bodyPr>
          <a:lstStyle/>
          <a:p>
            <a:pPr>
              <a:spcBef>
                <a:spcPts val="1200"/>
              </a:spcBef>
              <a:buClr>
                <a:schemeClr val="bg2"/>
              </a:buClr>
            </a:pPr>
            <a:r>
              <a:rPr lang="en-US" sz="1400" dirty="0"/>
              <a:t>List medicines prescribed and duration of symptoms here</a:t>
            </a:r>
          </a:p>
          <a:p>
            <a:pPr>
              <a:spcBef>
                <a:spcPts val="1200"/>
              </a:spcBef>
              <a:buClr>
                <a:schemeClr val="bg2"/>
              </a:buClr>
            </a:pPr>
            <a:endParaRPr lang="en-US" sz="14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2EFF3C0-2B78-4628-8C14-6F0091971CE7}"/>
              </a:ext>
            </a:extLst>
          </p:cNvPr>
          <p:cNvSpPr txBox="1"/>
          <p:nvPr/>
        </p:nvSpPr>
        <p:spPr>
          <a:xfrm>
            <a:off x="7247418" y="4505010"/>
            <a:ext cx="1824979" cy="455736"/>
          </a:xfrm>
          <a:prstGeom prst="rect">
            <a:avLst/>
          </a:prstGeom>
          <a:noFill/>
        </p:spPr>
        <p:txBody>
          <a:bodyPr wrap="square" lIns="72000" tIns="0" rIns="0" bIns="0" rtlCol="0">
            <a:noAutofit/>
          </a:bodyPr>
          <a:lstStyle/>
          <a:p>
            <a:pPr>
              <a:spcBef>
                <a:spcPts val="1200"/>
              </a:spcBef>
              <a:buClr>
                <a:schemeClr val="bg2"/>
              </a:buClr>
            </a:pPr>
            <a:r>
              <a:rPr lang="en-US" sz="1400" i="1" dirty="0"/>
              <a:t>List symptoms here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AB0D333-C758-4426-A30C-F215345ED9A8}"/>
              </a:ext>
            </a:extLst>
          </p:cNvPr>
          <p:cNvSpPr txBox="1"/>
          <p:nvPr/>
        </p:nvSpPr>
        <p:spPr>
          <a:xfrm>
            <a:off x="7338120" y="4940147"/>
            <a:ext cx="1431218" cy="1176758"/>
          </a:xfrm>
          <a:prstGeom prst="rect">
            <a:avLst/>
          </a:prstGeom>
          <a:solidFill>
            <a:schemeClr val="tx1">
              <a:lumMod val="40000"/>
              <a:lumOff val="60000"/>
              <a:alpha val="33000"/>
            </a:schemeClr>
          </a:solidFill>
        </p:spPr>
        <p:txBody>
          <a:bodyPr wrap="square" lIns="72000" tIns="0" rIns="0" bIns="0" rtlCol="0">
            <a:noAutofit/>
          </a:bodyPr>
          <a:lstStyle/>
          <a:p>
            <a:pPr>
              <a:spcBef>
                <a:spcPts val="1200"/>
              </a:spcBef>
              <a:buClr>
                <a:schemeClr val="bg2"/>
              </a:buClr>
            </a:pPr>
            <a:r>
              <a:rPr lang="en-US" sz="1400" dirty="0"/>
              <a:t>List medicines prescribed and duration of symptoms here</a:t>
            </a:r>
          </a:p>
          <a:p>
            <a:pPr>
              <a:spcBef>
                <a:spcPts val="1200"/>
              </a:spcBef>
              <a:buClr>
                <a:schemeClr val="bg2"/>
              </a:buClr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53500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A0F-5577-44D8-B841-BF31E8A2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245855"/>
            <a:ext cx="10515600" cy="1325563"/>
          </a:xfrm>
        </p:spPr>
        <p:txBody>
          <a:bodyPr/>
          <a:lstStyle/>
          <a:p>
            <a:r>
              <a:rPr lang="en-US" b="1" dirty="0"/>
              <a:t>Procedure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A64CF-C343-4C07-9ED8-079BB9750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2060"/>
                </a:solidFill>
                <a:latin typeface="+mj-lt"/>
              </a:rPr>
              <a:t>Procedure 1 (e.g. CT Scan)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Date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Findings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Next steps</a:t>
            </a:r>
          </a:p>
          <a:p>
            <a:pPr lvl="0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0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2060"/>
                </a:solidFill>
                <a:latin typeface="+mj-lt"/>
              </a:rPr>
              <a:t>Procedure 2 (e.g. MRI)</a:t>
            </a:r>
            <a:endParaRPr lang="en-US" sz="3600" b="1" dirty="0">
              <a:solidFill>
                <a:srgbClr val="002060"/>
              </a:solidFill>
              <a:latin typeface="+mj-lt"/>
            </a:endParaRP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Date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Findings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Next steps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445B59D-2EA2-401C-B3DD-83CE1AFE1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165" y="5214730"/>
            <a:ext cx="1643270" cy="164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36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A0F-5577-44D8-B841-BF31E8A2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245855"/>
            <a:ext cx="10515600" cy="1325563"/>
          </a:xfrm>
        </p:spPr>
        <p:txBody>
          <a:bodyPr/>
          <a:lstStyle/>
          <a:p>
            <a:r>
              <a:rPr lang="en-US" b="1" dirty="0"/>
              <a:t>Notes from Doctor’s Office Visit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A64CF-C343-4C07-9ED8-079BB9750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2060"/>
                </a:solidFill>
                <a:latin typeface="+mj-lt"/>
              </a:rPr>
              <a:t>Date of visit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Important things discussed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Changes to treatment plan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Symptoms / behaviors to watch out for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Answers to important questions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Other providers to follow up with</a:t>
            </a:r>
          </a:p>
          <a:p>
            <a:pPr lvl="0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0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D55D5F4-0845-4A27-937A-678E53DF4A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165" y="5214730"/>
            <a:ext cx="1643270" cy="164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56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CEA0F-5577-44D8-B841-BF31E8A2D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6" y="245855"/>
            <a:ext cx="10515600" cy="1325563"/>
          </a:xfrm>
        </p:spPr>
        <p:txBody>
          <a:bodyPr/>
          <a:lstStyle/>
          <a:p>
            <a:r>
              <a:rPr lang="en-US" b="1" dirty="0"/>
              <a:t>Questions for Next 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A64CF-C343-4C07-9ED8-079BB9750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rgbClr val="002060"/>
                </a:solidFill>
                <a:latin typeface="+mj-lt"/>
              </a:rPr>
              <a:t>Don’t forget to ask!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Question 1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Question 2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Question 3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Question 4</a:t>
            </a:r>
          </a:p>
          <a:p>
            <a:pPr marL="285750" lvl="0" indent="-285750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Question 5</a:t>
            </a:r>
          </a:p>
          <a:p>
            <a:pPr lvl="0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lvl="0"/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D90644F-B222-4C9E-A776-B65A8021C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165" y="5214730"/>
            <a:ext cx="1643270" cy="164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030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176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2019 Health Map</vt:lpstr>
      <vt:lpstr>Growth Chart (1 kg = 2.2046 lb)</vt:lpstr>
      <vt:lpstr>Important Lab Results</vt:lpstr>
      <vt:lpstr>PowerPoint Presentation</vt:lpstr>
      <vt:lpstr>Procedure Results</vt:lpstr>
      <vt:lpstr>Notes from Doctor’s Office Visit</vt:lpstr>
      <vt:lpstr>Questions for Next Appointment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jpspiegs</dc:creator>
  <cp:lastModifiedBy>jpspiegs</cp:lastModifiedBy>
  <cp:revision>12</cp:revision>
  <dcterms:created xsi:type="dcterms:W3CDTF">2019-06-24T20:22:35Z</dcterms:created>
  <dcterms:modified xsi:type="dcterms:W3CDTF">2019-07-17T14:40:23Z</dcterms:modified>
</cp:coreProperties>
</file>